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tiff" ContentType="image/tiff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92" r:id="rId8"/>
    <p:sldId id="262" r:id="rId9"/>
    <p:sldId id="266" r:id="rId10"/>
    <p:sldId id="267" r:id="rId11"/>
    <p:sldId id="263" r:id="rId12"/>
    <p:sldId id="276" r:id="rId13"/>
    <p:sldId id="265" r:id="rId14"/>
    <p:sldId id="290" r:id="rId15"/>
    <p:sldId id="291" r:id="rId16"/>
    <p:sldId id="268" r:id="rId17"/>
    <p:sldId id="272" r:id="rId18"/>
    <p:sldId id="273" r:id="rId19"/>
    <p:sldId id="274" r:id="rId20"/>
    <p:sldId id="269" r:id="rId21"/>
    <p:sldId id="270" r:id="rId22"/>
    <p:sldId id="286" r:id="rId23"/>
    <p:sldId id="277" r:id="rId24"/>
    <p:sldId id="278" r:id="rId25"/>
    <p:sldId id="279" r:id="rId26"/>
    <p:sldId id="281" r:id="rId27"/>
    <p:sldId id="280" r:id="rId28"/>
    <p:sldId id="293" r:id="rId29"/>
    <p:sldId id="282" r:id="rId30"/>
    <p:sldId id="283" r:id="rId31"/>
    <p:sldId id="284" r:id="rId32"/>
    <p:sldId id="285" r:id="rId33"/>
    <p:sldId id="288" r:id="rId34"/>
    <p:sldId id="294" r:id="rId35"/>
    <p:sldId id="289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C5B1C-612E-491F-81F1-FCC7D3FA10D4}" type="datetimeFigureOut">
              <a:rPr lang="ru-RU" smtClean="0"/>
              <a:pPr/>
              <a:t>23.09.2013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25761-E119-426F-B018-4C3261AA36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457508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>
        <p14:conveyor dir="l"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C5B1C-612E-491F-81F1-FCC7D3FA10D4}" type="datetimeFigureOut">
              <a:rPr lang="ru-RU" smtClean="0"/>
              <a:pPr/>
              <a:t>23.09.2013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25761-E119-426F-B018-4C3261AA36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43361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>
        <p14:conveyor dir="l"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C5B1C-612E-491F-81F1-FCC7D3FA10D4}" type="datetimeFigureOut">
              <a:rPr lang="ru-RU" smtClean="0"/>
              <a:pPr/>
              <a:t>23.09.2013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25761-E119-426F-B018-4C3261AA36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455739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>
        <p14:conveyor dir="l"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C5B1C-612E-491F-81F1-FCC7D3FA10D4}" type="datetimeFigureOut">
              <a:rPr lang="ru-RU" smtClean="0"/>
              <a:pPr/>
              <a:t>23.09.2013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25761-E119-426F-B018-4C3261AA36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63525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>
        <p14:conveyor dir="l"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C5B1C-612E-491F-81F1-FCC7D3FA10D4}" type="datetimeFigureOut">
              <a:rPr lang="ru-RU" smtClean="0"/>
              <a:pPr/>
              <a:t>23.09.2013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25761-E119-426F-B018-4C3261AA36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024087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>
        <p14:conveyor dir="l"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C5B1C-612E-491F-81F1-FCC7D3FA10D4}" type="datetimeFigureOut">
              <a:rPr lang="ru-RU" smtClean="0"/>
              <a:pPr/>
              <a:t>23.09.2013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25761-E119-426F-B018-4C3261AA36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173810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>
        <p14:conveyor dir="l"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C5B1C-612E-491F-81F1-FCC7D3FA10D4}" type="datetimeFigureOut">
              <a:rPr lang="ru-RU" smtClean="0"/>
              <a:pPr/>
              <a:t>23.09.2013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25761-E119-426F-B018-4C3261AA36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383946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>
        <p14:conveyor dir="l"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C5B1C-612E-491F-81F1-FCC7D3FA10D4}" type="datetimeFigureOut">
              <a:rPr lang="ru-RU" smtClean="0"/>
              <a:pPr/>
              <a:t>23.09.2013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25761-E119-426F-B018-4C3261AA36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444584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>
        <p14:conveyor dir="l"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C5B1C-612E-491F-81F1-FCC7D3FA10D4}" type="datetimeFigureOut">
              <a:rPr lang="ru-RU" smtClean="0"/>
              <a:pPr/>
              <a:t>23.09.2013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25761-E119-426F-B018-4C3261AA36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334547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>
        <p14:conveyor dir="l"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C5B1C-612E-491F-81F1-FCC7D3FA10D4}" type="datetimeFigureOut">
              <a:rPr lang="ru-RU" smtClean="0"/>
              <a:pPr/>
              <a:t>23.09.2013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25761-E119-426F-B018-4C3261AA36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99265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>
        <p14:conveyor dir="l"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C5B1C-612E-491F-81F1-FCC7D3FA10D4}" type="datetimeFigureOut">
              <a:rPr lang="ru-RU" smtClean="0"/>
              <a:pPr/>
              <a:t>23.09.2013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25761-E119-426F-B018-4C3261AA36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93726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>
        <p14:conveyor dir="l"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BC5B1C-612E-491F-81F1-FCC7D3FA10D4}" type="datetimeFigureOut">
              <a:rPr lang="ru-RU" smtClean="0"/>
              <a:pPr/>
              <a:t>23.09.2013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925761-E119-426F-B018-4C3261AA36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23458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med">
        <p14:conveyor dir="l"/>
      </p:transition>
    </mc:Choice>
    <mc:Fallback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gi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microsoft.com/office/2007/relationships/hdphoto" Target="../media/hdphoto5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rtwiki.iteach.ru/index.php/%D0%A3%D1%87%D0%B0%D1%81%D1%82%D0%B8%D0%B5_%D0%BB%D0%B8%D1%86%D0%B5%D1%8F_%E2%84%962_%D0%B3._%D0%91%D1%83%D0%B8%D0%BD%D1%81%D0%BA%D0%B0_%D0%B2_%D1%81%D0%BE%D1%80%D0%B5%D0%B2%D0%BD%D0%BE%D0%B2%D0%B0%D0%BD%D0%B8%D0%B8_%D0%BF%D0%B8%D0%BB%D0%BE%D1%82%D0%BD%D1%8B%D1%85_%D1%88%D0%BA%D0%BE%D0%BB" TargetMode="External"/><Relationship Id="rId7" Type="http://schemas.openxmlformats.org/officeDocument/2006/relationships/image" Target="../media/image3.jpeg"/><Relationship Id="rId2" Type="http://schemas.openxmlformats.org/officeDocument/2006/relationships/hyperlink" Target="http://rtwiki.iteach.ru/index.php/%D0%A3%D1%87%D0%B0%D1%81%D1%82%D0%B8%D0%B5_%D0%B3%D0%B8%D0%BC%D0%BD%D0%B0%D0%B7%D0%B8%D0%B8_%E2%84%96102_%D0%B3._%D0%9A%D0%B0%D0%B7%D0%B0%D0%BD%D0%B8_%D0%B2_%D1%81%D0%BE%D1%80%D0%B5%D0%B2%D0%BD%D0%BE%D0%B2%D0%B0%D0%BD%D0%B8%D0%B8_%D0%BF%D0%B8%D0%BB%D0%BE%D1%82%D0%BD%D1%8B%D1%85_%D1%88%D0%BA%D0%BE%D0%BB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twiki.iteach.ru/index.php/%D0%A3%D1%87%D0%B0%D1%81%D1%82%D0%B8%D0%B5_%D1%88%D0%BA%D0%BE%D0%BB%D1%8B_%E2%84%96_16_%D0%B3._%D0%90%D0%BB%D1%8C%D0%BC%D0%B5%D1%82%D1%8C%D0%B5%D0%B2%D1%81%D0%BA%D0%B0_%D0%B2_%D1%81%D0%BE%D1%80%D0%B5%D0%B2%D0%BD%D0%BE%D0%B2%D0%B0%D0%BD%D0%B8%D0%B8_%D0%BF%D0%B8%D0%BB%D0%BE%D1%82%D0%BD%D1%8B%D1%85_%D1%88%D0%BA%D0%BE%D0%BB" TargetMode="External"/><Relationship Id="rId5" Type="http://schemas.openxmlformats.org/officeDocument/2006/relationships/hyperlink" Target="http://rtwiki.iteach.ru/index.php/%D0%A1%D1%82%D1%80%D0%B0%D0%BD%D0%B8%D1%86%D0%B0_%D0%B0%D0%BA%D1%82%D0%B8%D0%B2%D0%BD%D0%BE%D1%81%D1%82%D0%B5%D0%B9_%D1%88%D0%BA%D0%BE%D0%BB%D1%8B_%E2%84%96_56_%D0%B3._%D0%9D%D0%B0%D0%B1%D0%B5%D1%80%D0%B5%D0%B6%D0%BD%D1%8B%D0%B5_%D0%A7%D0%B5%D0%BB%D0%BD%D1%8B_%D1%81%D0%B5%D0%BD%D1%82%D1%8F%D0%B1%D1%80%D1%8C_-_%D0%B4%D0%B5%D0%BA%D0%B0%D0%B1%D1%80%D1%8C_2012_%D0%B3." TargetMode="External"/><Relationship Id="rId4" Type="http://schemas.openxmlformats.org/officeDocument/2006/relationships/hyperlink" Target="http://rtwiki.iteach.ru/index.php/%D0%A1%D1%82%D1%80%D0%B0%D0%BD%D0%B8%D1%86%D0%B0_%D0%B0%D0%BA%D1%82%D0%B8%D0%B2%D0%BD%D0%BE%D1%81%D1%82%D0%B5%D0%B9_%D0%BB%D0%B8%D1%86%D0%B5%D1%8F_%E2%84%96_2_%D0%B3._%D0%9C%D0%B0%D0%BC%D0%B0%D0%B4%D1%8B%D1%88_%D1%81%D0%B5%D0%BD%D1%82%D1%8F%D0%B1%D1%80%D1%8C_-_%D0%B4%D0%B5%D0%BA%D0%B0%D0%B1%D1%80%D1%8C_2012_%D0%B3.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oogle.com/url?q=http://rtwiki.iteach.ru/index.php/%D0%A3%D1%80%D0%BE%D0%BA_%D0%BF%D0%BE_%D1%82%D0%B5%D0%BC%D0%B5_%D0%9A%D0%B0%D0%BA%D0%B8%D0%B5_%D0%B1%D1%8B%D0%B2%D0%B0%D1%8E%D1%82_%D0%B6%D0%B8%D0%B2%D0%BE%D1%82%D0%BD%D1%8B%D0%B5/%D0%BE%D0%BA%D1%80%D1%83%D0%B6%D0%B0%D1%8E%D1%89%D0%B8%D0%B9_%D0%BC%D0%B8%D1%80/1_%D0%BA%D0%BB%D0%B0%D1%81%D1%81&amp;usd=2&amp;usg=ALhdy2-IJRA32B1dCRvTZbFMITrt0mQo7g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://rtwiki.iteach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85786" y="642918"/>
            <a:ext cx="7525557" cy="59093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Проектировочные компетенции</a:t>
            </a:r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учителя как залог эффективного </a:t>
            </a:r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использования информационных</a:t>
            </a:r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технологий 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92672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>
        <p14:conveyor dir="l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Модель  обучения </a:t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«1 ученик : 1 компьютер»</a:t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25658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/>
              <a:t>Модель мобильного обучения «1 ученик : 1 компьютер» (модель «1:1», </a:t>
            </a:r>
            <a:r>
              <a:rPr lang="ru-RU" dirty="0" err="1" smtClean="0"/>
              <a:t>eLearning</a:t>
            </a:r>
            <a:r>
              <a:rPr lang="ru-RU" dirty="0" smtClean="0"/>
              <a:t> 1:1) — это образовательная ситуация, </a:t>
            </a:r>
          </a:p>
          <a:p>
            <a:pPr marL="0" indent="0" algn="ctr">
              <a:buNone/>
            </a:pPr>
            <a:r>
              <a:rPr lang="ru-RU" dirty="0" smtClean="0"/>
              <a:t>в которой основным инструментом обучения школьника является компьютер, а в качестве методов обучения используются технологии и сервисы сетевого взаимодействия, информационного поиска и создания цифровых объектов</a:t>
            </a:r>
          </a:p>
        </p:txBody>
      </p:sp>
    </p:spTree>
    <p:extLst>
      <p:ext uri="{BB962C8B-B14F-4D97-AF65-F5344CB8AC3E}">
        <p14:creationId xmlns:p14="http://schemas.microsoft.com/office/powerpoint/2010/main" xmlns="" val="38761313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>
        <p14:conveyor dir="l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Модель  обучения «1 ученик : 1 компьютер»</a:t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525963"/>
          </a:xfrm>
        </p:spPr>
        <p:txBody>
          <a:bodyPr/>
          <a:lstStyle/>
          <a:p>
            <a:r>
              <a:rPr lang="ru-RU" sz="3600" dirty="0" smtClean="0"/>
              <a:t>урочная и внеурочная деятельность</a:t>
            </a:r>
          </a:p>
          <a:p>
            <a:r>
              <a:rPr lang="ru-RU" sz="3600" dirty="0" smtClean="0"/>
              <a:t>исследовательская практика</a:t>
            </a:r>
          </a:p>
          <a:p>
            <a:r>
              <a:rPr lang="ru-RU" sz="3600" dirty="0" smtClean="0"/>
              <a:t>совместная </a:t>
            </a:r>
            <a:r>
              <a:rPr lang="ru-RU" sz="3600" dirty="0"/>
              <a:t>и </a:t>
            </a:r>
            <a:r>
              <a:rPr lang="ru-RU" sz="3600" dirty="0" smtClean="0"/>
              <a:t>индивидуальная работа</a:t>
            </a:r>
          </a:p>
          <a:p>
            <a:r>
              <a:rPr lang="ru-RU" sz="3600" dirty="0" smtClean="0"/>
              <a:t>расширение круга </a:t>
            </a:r>
            <a:r>
              <a:rPr lang="ru-RU" sz="3600" dirty="0"/>
              <a:t>различных </a:t>
            </a:r>
            <a:r>
              <a:rPr lang="ru-RU" sz="3600" dirty="0" smtClean="0"/>
              <a:t>проектов, </a:t>
            </a:r>
            <a:r>
              <a:rPr lang="ru-RU" sz="3600" dirty="0"/>
              <a:t>в которых участвовали учащиеся и </a:t>
            </a:r>
            <a:r>
              <a:rPr lang="ru-RU" sz="3600" dirty="0" smtClean="0"/>
              <a:t>педагоги</a:t>
            </a:r>
          </a:p>
          <a:p>
            <a:pPr marL="0" indent="0"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187126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>
        <p14:conveyor dir="l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Урок вне стен школы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943" y="1334523"/>
            <a:ext cx="8229600" cy="5190821"/>
          </a:xfrm>
        </p:spPr>
        <p:txBody>
          <a:bodyPr/>
          <a:lstStyle/>
          <a:p>
            <a:r>
              <a:rPr lang="ru-RU" dirty="0" err="1" smtClean="0"/>
              <a:t>Вихерева</a:t>
            </a:r>
            <a:r>
              <a:rPr lang="ru-RU" dirty="0" smtClean="0"/>
              <a:t> Н.А.  - парковый урок</a:t>
            </a:r>
          </a:p>
          <a:p>
            <a:r>
              <a:rPr lang="ru-RU" dirty="0" smtClean="0"/>
              <a:t>Басаргина О.В., Черепанов Е.А. – «Работа солнечных часов»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7269" y="3005449"/>
            <a:ext cx="3155843" cy="236688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68144" y="2420888"/>
            <a:ext cx="2987824" cy="22408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1840" y="4188890"/>
            <a:ext cx="3097268" cy="2322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31467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>
        <p14:conveyor dir="l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Обучение учащихся по образовательному курсу </a:t>
            </a:r>
            <a:r>
              <a:rPr lang="ru-RU" dirty="0"/>
              <a:t>«Технологии и местное сообщество»</a:t>
            </a:r>
            <a:br>
              <a:rPr lang="ru-RU" dirty="0"/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программы «Учимся с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</a:rPr>
              <a:t>Intel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»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636912"/>
            <a:ext cx="8229600" cy="39604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1 Б класс – руководитель  Алексеева И.И.</a:t>
            </a:r>
          </a:p>
          <a:p>
            <a:pPr marL="0" indent="0">
              <a:buNone/>
            </a:pPr>
            <a:r>
              <a:rPr lang="ru-RU" dirty="0" smtClean="0"/>
              <a:t>3 Г класс – руководитель Алексеева Т.А.</a:t>
            </a:r>
          </a:p>
          <a:p>
            <a:pPr marL="0" indent="0">
              <a:buNone/>
            </a:pPr>
            <a:r>
              <a:rPr lang="ru-RU" dirty="0" smtClean="0"/>
              <a:t>3 Д класс – руководитель </a:t>
            </a:r>
            <a:r>
              <a:rPr lang="ru-RU" dirty="0" err="1" smtClean="0"/>
              <a:t>Золина</a:t>
            </a:r>
            <a:r>
              <a:rPr lang="ru-RU" dirty="0" smtClean="0"/>
              <a:t> Н.В.</a:t>
            </a:r>
          </a:p>
          <a:p>
            <a:pPr marL="0" indent="0">
              <a:buNone/>
            </a:pPr>
            <a:r>
              <a:rPr lang="ru-RU" dirty="0" smtClean="0"/>
              <a:t>3 Е класс – руководитель Басаргина О.В.</a:t>
            </a:r>
          </a:p>
          <a:p>
            <a:pPr marL="0" indent="0">
              <a:buNone/>
            </a:pPr>
            <a:r>
              <a:rPr lang="ru-RU" dirty="0" smtClean="0"/>
              <a:t>4 Б класс – руководитель Гаврилова И.Н.</a:t>
            </a:r>
          </a:p>
          <a:p>
            <a:pPr marL="0" indent="0">
              <a:buNone/>
            </a:pPr>
            <a:r>
              <a:rPr lang="ru-RU" dirty="0" smtClean="0"/>
              <a:t>5 Д класс –  руководитель Алексеева И.И.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89112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>
        <p14:conveyor dir="l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dirty="0" smtClean="0">
                <a:solidFill>
                  <a:schemeClr val="accent1">
                    <a:lumMod val="75000"/>
                  </a:schemeClr>
                </a:solidFill>
              </a:rPr>
              <a:t>Цель программы</a:t>
            </a:r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457200" y="1285874"/>
            <a:ext cx="8229600" cy="5167461"/>
          </a:xfrm>
        </p:spPr>
        <p:txBody>
          <a:bodyPr>
            <a:normAutofit/>
          </a:bodyPr>
          <a:lstStyle/>
          <a:p>
            <a:pPr algn="ctr" eaLnBrk="1" hangingPunct="1">
              <a:buFont typeface="Arial" charset="0"/>
              <a:buNone/>
            </a:pPr>
            <a:r>
              <a:rPr lang="ru-RU" altLang="ru-RU" dirty="0" smtClean="0"/>
              <a:t>При изучении курса </a:t>
            </a:r>
          </a:p>
          <a:p>
            <a:pPr algn="just" eaLnBrk="1" hangingPunct="1">
              <a:buFont typeface="Arial" charset="0"/>
              <a:buNone/>
            </a:pPr>
            <a:r>
              <a:rPr lang="ru-RU" altLang="ru-RU" b="1" dirty="0" smtClean="0">
                <a:solidFill>
                  <a:schemeClr val="accent1">
                    <a:lumMod val="75000"/>
                  </a:schemeClr>
                </a:solidFill>
              </a:rPr>
              <a:t>«Технологии и местное сообщество» </a:t>
            </a:r>
            <a:r>
              <a:rPr lang="ru-RU" altLang="ru-RU" dirty="0" smtClean="0"/>
              <a:t>учащиеся получают знания и умения, необходимые для того, чтобы работать и быть успешным в 21 веке:</a:t>
            </a:r>
          </a:p>
          <a:p>
            <a:pPr algn="just" eaLnBrk="1" hangingPunct="1"/>
            <a:r>
              <a:rPr lang="ru-RU" altLang="ru-RU" dirty="0" smtClean="0"/>
              <a:t>грамотность в области информационных технологий,</a:t>
            </a:r>
          </a:p>
          <a:p>
            <a:pPr algn="just" eaLnBrk="1" hangingPunct="1"/>
            <a:r>
              <a:rPr lang="ru-RU" altLang="ru-RU" dirty="0" smtClean="0"/>
              <a:t>умение мыслить критически,</a:t>
            </a:r>
          </a:p>
          <a:p>
            <a:pPr algn="just" eaLnBrk="1" hangingPunct="1"/>
            <a:r>
              <a:rPr lang="ru-RU" altLang="ru-RU" dirty="0" smtClean="0"/>
              <a:t>умение работать с другими людьми</a:t>
            </a:r>
          </a:p>
        </p:txBody>
      </p:sp>
    </p:spTree>
    <p:extLst>
      <p:ext uri="{BB962C8B-B14F-4D97-AF65-F5344CB8AC3E}">
        <p14:creationId xmlns:p14="http://schemas.microsoft.com/office/powerpoint/2010/main" xmlns="" val="3871531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>
        <p14:conveyor dir="l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dirty="0" smtClean="0">
                <a:solidFill>
                  <a:schemeClr val="accent1">
                    <a:lumMod val="75000"/>
                  </a:schemeClr>
                </a:solidFill>
              </a:rPr>
              <a:t>Информационные технологии</a:t>
            </a:r>
          </a:p>
        </p:txBody>
      </p:sp>
      <p:sp>
        <p:nvSpPr>
          <p:cNvPr id="5123" name="Содержимое 2"/>
          <p:cNvSpPr>
            <a:spLocks noGrp="1"/>
          </p:cNvSpPr>
          <p:nvPr>
            <p:ph idx="1"/>
          </p:nvPr>
        </p:nvSpPr>
        <p:spPr>
          <a:xfrm>
            <a:off x="457200" y="1285875"/>
            <a:ext cx="8229600" cy="4840288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altLang="ru-RU" dirty="0" smtClean="0"/>
              <a:t>В рамках программы учащиеся</a:t>
            </a:r>
          </a:p>
          <a:p>
            <a:r>
              <a:rPr lang="ru-RU" altLang="ru-RU" dirty="0" smtClean="0"/>
              <a:t>знакомятся с возможностями компьютера,</a:t>
            </a:r>
          </a:p>
          <a:p>
            <a:r>
              <a:rPr lang="ru-RU" altLang="ru-RU" dirty="0" smtClean="0"/>
              <a:t>учатся работать на компьютере,</a:t>
            </a:r>
          </a:p>
          <a:p>
            <a:r>
              <a:rPr lang="ru-RU" altLang="ru-RU" dirty="0" smtClean="0"/>
              <a:t>учатся пользоваться компьютером для поиска информации в Интернете,</a:t>
            </a:r>
          </a:p>
          <a:p>
            <a:r>
              <a:rPr lang="ru-RU" altLang="ru-RU" dirty="0" smtClean="0"/>
              <a:t>рисуют и создают иллюстрации,</a:t>
            </a:r>
          </a:p>
          <a:p>
            <a:r>
              <a:rPr lang="ru-RU" altLang="ru-RU" dirty="0" smtClean="0"/>
              <a:t>работают с текстом и таблицами,</a:t>
            </a:r>
          </a:p>
          <a:p>
            <a:r>
              <a:rPr lang="ru-RU" altLang="ru-RU" dirty="0" smtClean="0"/>
              <a:t>учатся делать презентации</a:t>
            </a:r>
          </a:p>
          <a:p>
            <a:endParaRPr lang="ru-RU" altLang="ru-RU" dirty="0" smtClean="0"/>
          </a:p>
          <a:p>
            <a:endParaRPr lang="ru-RU" altLang="ru-RU" dirty="0" smtClean="0"/>
          </a:p>
          <a:p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23692368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>
        <p14:conveyor dir="l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1999" y="3717032"/>
            <a:ext cx="3953407" cy="29650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3" descr="C:\Users\Кей\Pictures\1в\SN85487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548680"/>
            <a:ext cx="3656811" cy="27426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19" y="3717032"/>
            <a:ext cx="3642447" cy="29650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hape 139"/>
          <p:cNvSpPr/>
          <p:nvPr/>
        </p:nvSpPr>
        <p:spPr>
          <a:xfrm>
            <a:off x="611560" y="479824"/>
            <a:ext cx="3642447" cy="28803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xmlns="" val="23128323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>
        <p14:conveyor dir="l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60648"/>
            <a:ext cx="8363272" cy="63367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Республиканский конкурс социальных проектов, разработанных в рамках программы </a:t>
            </a:r>
          </a:p>
          <a:p>
            <a:pPr marL="0" indent="0" algn="ctr">
              <a:buNone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«Учимся с 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Intel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»</a:t>
            </a:r>
          </a:p>
          <a:p>
            <a:pPr marL="0" indent="0" algn="ctr">
              <a:buNone/>
            </a:pP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1 место</a:t>
            </a:r>
            <a:r>
              <a:rPr lang="ru-RU" sz="4000" dirty="0" smtClean="0"/>
              <a:t> –проект</a:t>
            </a:r>
          </a:p>
          <a:p>
            <a:pPr marL="0" indent="0" algn="ctr">
              <a:buNone/>
            </a:pPr>
            <a:r>
              <a:rPr lang="ru-RU" sz="4000" dirty="0" smtClean="0"/>
              <a:t> «Чтобы путь был счастливым»,</a:t>
            </a:r>
          </a:p>
          <a:p>
            <a:pPr marL="0" indent="0" algn="ctr">
              <a:buNone/>
            </a:pPr>
            <a:r>
              <a:rPr lang="ru-RU" sz="4000" dirty="0" smtClean="0"/>
              <a:t> </a:t>
            </a:r>
            <a:r>
              <a:rPr lang="ru-RU" sz="3600" dirty="0" smtClean="0"/>
              <a:t>руководитель проекта Алексеева И.И.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5616" y="4075615"/>
            <a:ext cx="3494381" cy="2620785"/>
          </a:xfrm>
          <a:prstGeom prst="rect">
            <a:avLst/>
          </a:prstGeom>
        </p:spPr>
      </p:pic>
      <p:pic>
        <p:nvPicPr>
          <p:cNvPr id="2050" name="Picture 2" descr="F:\2013_09_14\IMG_0002.tif"/>
          <p:cNvPicPr>
            <a:picLocks noChangeAspect="1" noChangeArrowheads="1"/>
          </p:cNvPicPr>
          <p:nvPr/>
        </p:nvPicPr>
        <p:blipFill>
          <a:blip r:embed="rId3" cstate="print"/>
          <a:srcRect t="4082"/>
          <a:stretch>
            <a:fillRect/>
          </a:stretch>
        </p:blipFill>
        <p:spPr bwMode="auto">
          <a:xfrm>
            <a:off x="5796136" y="3901710"/>
            <a:ext cx="2000463" cy="27134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029168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>
        <p14:conveyor dir="l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264696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2 место</a:t>
            </a:r>
            <a:r>
              <a:rPr lang="ru-RU" sz="4000" dirty="0" smtClean="0"/>
              <a:t> – проект</a:t>
            </a:r>
          </a:p>
          <a:p>
            <a:pPr marL="0" indent="0" algn="ctr">
              <a:buNone/>
            </a:pPr>
            <a:r>
              <a:rPr lang="ru-RU" sz="4000" dirty="0" smtClean="0"/>
              <a:t> «Универсиада 2013:Казань и я»,</a:t>
            </a:r>
          </a:p>
          <a:p>
            <a:pPr marL="0" indent="0" algn="ctr">
              <a:buNone/>
            </a:pPr>
            <a:r>
              <a:rPr lang="ru-RU" sz="3600" dirty="0" smtClean="0"/>
              <a:t> руководители проекта Басаргина О.В., </a:t>
            </a:r>
            <a:r>
              <a:rPr lang="ru-RU" sz="3600" dirty="0" err="1" smtClean="0"/>
              <a:t>Поваренкова</a:t>
            </a:r>
            <a:r>
              <a:rPr lang="ru-RU" sz="3600" dirty="0" smtClean="0"/>
              <a:t>  М.Г.</a:t>
            </a:r>
          </a:p>
          <a:p>
            <a:pPr marL="0" indent="0" algn="ctr">
              <a:buNone/>
            </a:pPr>
            <a:r>
              <a:rPr lang="ru-RU" sz="3600" dirty="0" smtClean="0"/>
              <a:t>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3212976"/>
            <a:ext cx="3600400" cy="2700300"/>
          </a:xfrm>
          <a:prstGeom prst="rect">
            <a:avLst/>
          </a:prstGeom>
        </p:spPr>
      </p:pic>
      <p:pic>
        <p:nvPicPr>
          <p:cNvPr id="3074" name="Picture 2" descr="F:\2013_09_15\IMG.tif"/>
          <p:cNvPicPr>
            <a:picLocks noChangeAspect="1" noChangeArrowheads="1"/>
          </p:cNvPicPr>
          <p:nvPr/>
        </p:nvPicPr>
        <p:blipFill>
          <a:blip r:embed="rId3" cstate="print"/>
          <a:srcRect t="3004"/>
          <a:stretch>
            <a:fillRect/>
          </a:stretch>
        </p:blipFill>
        <p:spPr bwMode="auto">
          <a:xfrm>
            <a:off x="5816802" y="3075097"/>
            <a:ext cx="2291625" cy="31432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559145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>
        <p14:conveyor dir="l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4796" y="260648"/>
            <a:ext cx="8229600" cy="6362314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b="1" dirty="0" smtClean="0">
                <a:solidFill>
                  <a:schemeClr val="tx2"/>
                </a:solidFill>
              </a:rPr>
              <a:t>Всероссийский конкурс социальных проектов, разработанных в рамках программы </a:t>
            </a:r>
          </a:p>
          <a:p>
            <a:pPr marL="0" indent="0" algn="ctr">
              <a:buNone/>
            </a:pPr>
            <a:r>
              <a:rPr lang="ru-RU" sz="2800" b="1" dirty="0" smtClean="0">
                <a:solidFill>
                  <a:schemeClr val="tx2"/>
                </a:solidFill>
              </a:rPr>
              <a:t>«Учимся с </a:t>
            </a:r>
            <a:r>
              <a:rPr lang="en-US" sz="2800" b="1" dirty="0" smtClean="0">
                <a:solidFill>
                  <a:schemeClr val="tx2"/>
                </a:solidFill>
              </a:rPr>
              <a:t>Intel</a:t>
            </a:r>
            <a:r>
              <a:rPr lang="ru-RU" sz="2800" b="1" dirty="0" smtClean="0">
                <a:solidFill>
                  <a:schemeClr val="tx2"/>
                </a:solidFill>
              </a:rPr>
              <a:t>»</a:t>
            </a:r>
            <a:endParaRPr lang="ru-RU" sz="2800" b="1" dirty="0"/>
          </a:p>
          <a:p>
            <a:pPr marL="0" indent="0" algn="ctr">
              <a:buNone/>
            </a:pPr>
            <a:r>
              <a:rPr lang="ru-RU" sz="4000" b="1" dirty="0" smtClean="0"/>
              <a:t>2 </a:t>
            </a:r>
            <a:r>
              <a:rPr lang="ru-RU" sz="4000" b="1" dirty="0"/>
              <a:t>место</a:t>
            </a:r>
            <a:r>
              <a:rPr lang="ru-RU" sz="4000" dirty="0"/>
              <a:t> </a:t>
            </a:r>
            <a:r>
              <a:rPr lang="ru-RU" sz="4000" dirty="0" smtClean="0"/>
              <a:t>– проект</a:t>
            </a:r>
            <a:endParaRPr lang="ru-RU" sz="4000" dirty="0"/>
          </a:p>
          <a:p>
            <a:pPr marL="0" indent="0" algn="ctr">
              <a:buNone/>
            </a:pPr>
            <a:r>
              <a:rPr lang="ru-RU" sz="4000" dirty="0"/>
              <a:t> «Чтобы путь был счастливым»,</a:t>
            </a:r>
          </a:p>
          <a:p>
            <a:pPr marL="0" indent="0" algn="ctr">
              <a:buNone/>
            </a:pPr>
            <a:r>
              <a:rPr lang="ru-RU" dirty="0"/>
              <a:t> руководитель проекта </a:t>
            </a:r>
            <a:r>
              <a:rPr lang="ru-RU" dirty="0" smtClean="0"/>
              <a:t>Алексеева И.И. </a:t>
            </a:r>
            <a:endParaRPr lang="ru-RU" dirty="0"/>
          </a:p>
          <a:p>
            <a:pPr marL="0" indent="0" algn="ctr">
              <a:buNone/>
            </a:pPr>
            <a:r>
              <a:rPr lang="ru-RU" dirty="0"/>
              <a:t>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4005064"/>
            <a:ext cx="3494192" cy="2620644"/>
          </a:xfrm>
          <a:prstGeom prst="rect">
            <a:avLst/>
          </a:prstGeom>
        </p:spPr>
      </p:pic>
      <p:pic>
        <p:nvPicPr>
          <p:cNvPr id="5" name="Рисунок 4" descr="рис 999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2040" y="4041610"/>
            <a:ext cx="3919780" cy="2688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456832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>
        <p14:conveyor dir="l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3222073"/>
            <a:ext cx="8064896" cy="2567136"/>
          </a:xfrm>
        </p:spPr>
        <p:txBody>
          <a:bodyPr>
            <a:normAutofit/>
          </a:bodyPr>
          <a:lstStyle/>
          <a:p>
            <a:pPr lvl="0"/>
            <a:r>
              <a:rPr lang="ru-RU" sz="3900" b="1" i="0" u="none" strike="noStrike" cap="none" baseline="0" dirty="0" smtClean="0">
                <a:solidFill>
                  <a:schemeClr val="tx2"/>
                </a:solidFill>
                <a:latin typeface="Arial"/>
                <a:ea typeface="Arial"/>
                <a:cs typeface="Arial"/>
                <a:sym typeface="Arial"/>
              </a:rPr>
              <a:t>МБОУ</a:t>
            </a:r>
            <a:r>
              <a:rPr lang="ru-RU" sz="4000" b="1" i="0" u="none" strike="noStrike" cap="none" baseline="0" dirty="0" smtClean="0">
                <a:solidFill>
                  <a:schemeClr val="tx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4000" b="1" i="0" u="none" strike="noStrike" cap="none" baseline="0" dirty="0" smtClean="0">
                <a:solidFill>
                  <a:schemeClr val="tx2"/>
                </a:solidFill>
                <a:latin typeface="+mj-lt"/>
                <a:ea typeface="Arial"/>
                <a:cs typeface="Arial"/>
                <a:sym typeface="Arial"/>
              </a:rPr>
              <a:t>« </a:t>
            </a:r>
            <a:r>
              <a:rPr lang="x-none" sz="4000" b="1" i="1" smtClean="0">
                <a:solidFill>
                  <a:schemeClr val="tx2"/>
                </a:solidFill>
                <a:latin typeface="+mj-lt"/>
              </a:rPr>
              <a:t>Гимназия № 102</a:t>
            </a:r>
            <a:endParaRPr lang="ru-RU" sz="4000" b="1" i="1" dirty="0" smtClean="0">
              <a:solidFill>
                <a:schemeClr val="tx2"/>
              </a:solidFill>
              <a:latin typeface="+mj-lt"/>
            </a:endParaRPr>
          </a:p>
          <a:p>
            <a:pPr lvl="0"/>
            <a:r>
              <a:rPr lang="x-none" sz="4000" b="1" i="1" smtClean="0">
                <a:solidFill>
                  <a:schemeClr val="tx2"/>
                </a:solidFill>
                <a:latin typeface="+mj-lt"/>
              </a:rPr>
              <a:t> им. М.С.Устиновой</a:t>
            </a:r>
            <a:r>
              <a:rPr lang="ru-RU" sz="4000" b="1" i="1" dirty="0" smtClean="0">
                <a:solidFill>
                  <a:schemeClr val="tx2"/>
                </a:solidFill>
                <a:latin typeface="+mj-lt"/>
              </a:rPr>
              <a:t>» </a:t>
            </a:r>
          </a:p>
          <a:p>
            <a:pPr lvl="0"/>
            <a:r>
              <a:rPr lang="ru-RU" sz="4000" b="1" i="1" dirty="0" smtClean="0">
                <a:solidFill>
                  <a:schemeClr val="tx2"/>
                </a:solidFill>
                <a:latin typeface="+mj-lt"/>
              </a:rPr>
              <a:t>город Казань РТ </a:t>
            </a:r>
            <a:endParaRPr lang="x-none" sz="4000" b="1" i="1" smtClean="0">
              <a:solidFill>
                <a:schemeClr val="tx2"/>
              </a:solidFill>
              <a:latin typeface="+mj-lt"/>
            </a:endParaRP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55576" y="332656"/>
            <a:ext cx="7772400" cy="2763738"/>
          </a:xfrm>
        </p:spPr>
        <p:txBody>
          <a:bodyPr>
            <a:normAutofit/>
          </a:bodyPr>
          <a:lstStyle/>
          <a:p>
            <a:pPr lvl="0">
              <a:spcBef>
                <a:spcPts val="800"/>
              </a:spcBef>
            </a:pPr>
            <a:r>
              <a:rPr lang="ru-RU" b="1" i="0" u="none" strike="noStrike" cap="none" baseline="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Пилотный п</a:t>
            </a:r>
            <a:r>
              <a:rPr lang="x-none" b="1" i="0" u="none" strike="noStrike" cap="none" baseline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роект</a:t>
            </a:r>
            <a:br>
              <a:rPr lang="x-none" b="1" i="0" u="none" strike="noStrike" cap="none" baseline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Arial"/>
              </a:rPr>
            </a:br>
            <a:r>
              <a:rPr lang="x-none" b="1" i="1" u="none" strike="noStrike" cap="none" baseline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«Школы Интел </a:t>
            </a:r>
            <a:br>
              <a:rPr lang="x-none" b="1" i="1" u="none" strike="noStrike" cap="none" baseline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Arial"/>
              </a:rPr>
            </a:br>
            <a:r>
              <a:rPr lang="x-none" b="1" i="1" u="none" strike="noStrike" cap="none" baseline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в Республике Татарстан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Shape 42"/>
          <p:cNvSpPr/>
          <p:nvPr/>
        </p:nvSpPr>
        <p:spPr>
          <a:xfrm>
            <a:off x="6732240" y="5085185"/>
            <a:ext cx="2160240" cy="1408048"/>
          </a:xfrm>
          <a:prstGeom prst="rect">
            <a:avLst/>
          </a:prstGeom>
          <a:blipFill>
            <a:blip r:embed="rId2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ackgroundRemoval t="0" b="94500" l="0" r="98671">
                          <a14:foregroundMark x1="18937" y1="28500" x2="18937" y2="28500"/>
                          <a14:foregroundMark x1="21262" y1="46500" x2="21262" y2="46500"/>
                          <a14:foregroundMark x1="28904" y1="38500" x2="28904" y2="38500"/>
                          <a14:foregroundMark x1="46844" y1="45000" x2="46844" y2="45000"/>
                          <a14:foregroundMark x1="58804" y1="45000" x2="58804" y2="45000"/>
                          <a14:foregroundMark x1="75415" y1="35000" x2="75415" y2="35000"/>
                          <a14:foregroundMark x1="88704" y1="45000" x2="88704" y2="45000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</p:sp>
      <p:sp>
        <p:nvSpPr>
          <p:cNvPr id="7" name="Shape 117"/>
          <p:cNvSpPr/>
          <p:nvPr/>
        </p:nvSpPr>
        <p:spPr>
          <a:xfrm>
            <a:off x="251520" y="4509120"/>
            <a:ext cx="1907704" cy="1984113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xmlns="" val="34160191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>
        <p14:conveyor dir="l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Проектная деятельность 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40060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ru-RU" dirty="0"/>
              <a:t>Цель данного </a:t>
            </a:r>
            <a:r>
              <a:rPr lang="ru-RU" dirty="0" smtClean="0"/>
              <a:t>курса: </a:t>
            </a:r>
            <a:endParaRPr lang="ru-RU" dirty="0"/>
          </a:p>
          <a:p>
            <a:pPr marL="0" lvl="0" indent="0">
              <a:buNone/>
            </a:pPr>
            <a:r>
              <a:rPr lang="ru-RU" dirty="0" smtClean="0"/>
              <a:t> </a:t>
            </a:r>
            <a:r>
              <a:rPr lang="ru-RU" dirty="0"/>
              <a:t>формирование компетентности в организации проектной деятельности в учебном процессе с использованием </a:t>
            </a:r>
            <a:r>
              <a:rPr lang="ru-RU" dirty="0" smtClean="0"/>
              <a:t>информационно-коммуникативных </a:t>
            </a:r>
            <a:r>
              <a:rPr lang="ru-RU" dirty="0"/>
              <a:t>технологий. </a:t>
            </a:r>
            <a:endParaRPr lang="ru-RU" dirty="0" smtClean="0"/>
          </a:p>
          <a:p>
            <a:pPr lvl="0"/>
            <a:endParaRPr lang="ru-RU" dirty="0"/>
          </a:p>
          <a:p>
            <a:r>
              <a:rPr lang="ru-RU" dirty="0" smtClean="0"/>
              <a:t>Задачи курса: – </a:t>
            </a:r>
          </a:p>
          <a:p>
            <a:pPr marL="0" indent="0">
              <a:buNone/>
            </a:pPr>
            <a:r>
              <a:rPr lang="ru-RU" dirty="0" smtClean="0"/>
              <a:t>развивать ИКТ-компетентность – владение офисными программами, социальными сервисами Интернета, умение работать в  команде, формировать навыки публичного выступления.</a:t>
            </a:r>
            <a:endParaRPr lang="ru-RU" dirty="0"/>
          </a:p>
          <a:p>
            <a:pPr algn="ctr"/>
            <a:endParaRPr lang="ru-RU" dirty="0" smtClean="0"/>
          </a:p>
          <a:p>
            <a:pPr marL="0" indent="0" algn="ctr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99060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>
        <p14:conveyor dir="l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Учебные  проекты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832648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«Удивительная константа» (6 класс) – </a:t>
            </a:r>
            <a:r>
              <a:rPr lang="ru-RU" dirty="0" err="1" smtClean="0"/>
              <a:t>Низамутдинова</a:t>
            </a:r>
            <a:r>
              <a:rPr lang="ru-RU" dirty="0" smtClean="0"/>
              <a:t> Г.Г.</a:t>
            </a:r>
          </a:p>
          <a:p>
            <a:r>
              <a:rPr lang="ru-RU" dirty="0" smtClean="0"/>
              <a:t>«</a:t>
            </a:r>
            <a:r>
              <a:rPr lang="en-US" dirty="0" smtClean="0"/>
              <a:t>CITIUS. ALTIUS. FORTIUS</a:t>
            </a:r>
            <a:r>
              <a:rPr lang="ru-RU" dirty="0" smtClean="0"/>
              <a:t>» (7 класс) – Черноудова А.А., Мустафина О.А.</a:t>
            </a:r>
          </a:p>
          <a:p>
            <a:r>
              <a:rPr lang="ru-RU" dirty="0" smtClean="0"/>
              <a:t>«Десятичные дроби на службе человека» (5 класс) -  </a:t>
            </a:r>
            <a:r>
              <a:rPr lang="ru-RU" dirty="0" err="1" smtClean="0"/>
              <a:t>Низамутдинова</a:t>
            </a:r>
            <a:r>
              <a:rPr lang="ru-RU" dirty="0" smtClean="0"/>
              <a:t> Г.Г.</a:t>
            </a:r>
          </a:p>
          <a:p>
            <a:r>
              <a:rPr lang="ru-RU" dirty="0" smtClean="0"/>
              <a:t>«Имя прилагательное в русском и татарском языках» (5 класс) – Лифантьева Л.Г., </a:t>
            </a:r>
            <a:r>
              <a:rPr lang="ru-RU" dirty="0" err="1" smtClean="0"/>
              <a:t>Низамова</a:t>
            </a:r>
            <a:r>
              <a:rPr lang="ru-RU" dirty="0" smtClean="0"/>
              <a:t> А.Ф.</a:t>
            </a:r>
          </a:p>
          <a:p>
            <a:r>
              <a:rPr lang="ru-RU" dirty="0" smtClean="0"/>
              <a:t>«Тема одиночества в лирике М.Ю. Лермонтова» (6 класс) – Ганина И.А.</a:t>
            </a:r>
          </a:p>
          <a:p>
            <a:r>
              <a:rPr lang="ru-RU" dirty="0" smtClean="0"/>
              <a:t>«Казань спортивная»  (3 класс) – </a:t>
            </a:r>
            <a:r>
              <a:rPr lang="ru-RU" dirty="0" err="1"/>
              <a:t>В</a:t>
            </a:r>
            <a:r>
              <a:rPr lang="ru-RU" dirty="0" err="1" smtClean="0"/>
              <a:t>ихерева</a:t>
            </a:r>
            <a:r>
              <a:rPr lang="ru-RU" dirty="0" smtClean="0"/>
              <a:t> Н.А.</a:t>
            </a:r>
          </a:p>
          <a:p>
            <a:r>
              <a:rPr lang="ru-RU" dirty="0" smtClean="0"/>
              <a:t>«Град Свияжск» (3 класс) -  </a:t>
            </a:r>
            <a:r>
              <a:rPr lang="ru-RU" dirty="0" err="1" smtClean="0"/>
              <a:t>Вихерева</a:t>
            </a:r>
            <a:r>
              <a:rPr lang="ru-RU" dirty="0" smtClean="0"/>
              <a:t> Н.А.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61586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>
        <p14:conveyor dir="l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57039"/>
            <a:ext cx="8229600" cy="5577483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</a:rPr>
              <a:t>Обучение учащихся по образовательному курсу </a:t>
            </a:r>
            <a:r>
              <a:rPr lang="ru-RU" sz="4000" dirty="0"/>
              <a:t>«Технологии и </a:t>
            </a:r>
            <a:r>
              <a:rPr lang="ru-RU" sz="4000" dirty="0" smtClean="0"/>
              <a:t>бизнес»</a:t>
            </a:r>
            <a:r>
              <a:rPr lang="ru-RU" sz="4000" dirty="0"/>
              <a:t/>
            </a:r>
            <a:br>
              <a:rPr lang="ru-RU" sz="4000" dirty="0"/>
            </a:b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</a:rPr>
              <a:t>программы «Учимся с </a:t>
            </a:r>
            <a:r>
              <a:rPr lang="ru-RU" sz="4000" b="1" dirty="0" err="1">
                <a:solidFill>
                  <a:schemeClr val="accent1">
                    <a:lumMod val="75000"/>
                  </a:schemeClr>
                </a:solidFill>
              </a:rPr>
              <a:t>Intel</a:t>
            </a: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</a:rPr>
              <a:t>»</a:t>
            </a:r>
            <a:endParaRPr lang="ru-RU" sz="4000" dirty="0" smtClean="0"/>
          </a:p>
          <a:p>
            <a:pPr marL="0" indent="0">
              <a:buNone/>
            </a:pPr>
            <a:r>
              <a:rPr lang="ru-RU" dirty="0" smtClean="0"/>
              <a:t>8 </a:t>
            </a:r>
            <a:r>
              <a:rPr lang="ru-RU" dirty="0"/>
              <a:t>класс – руководитель Захарова Г.В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sp>
        <p:nvSpPr>
          <p:cNvPr id="4" name="Shape 138"/>
          <p:cNvSpPr/>
          <p:nvPr/>
        </p:nvSpPr>
        <p:spPr>
          <a:xfrm>
            <a:off x="2843808" y="3861048"/>
            <a:ext cx="3888432" cy="288032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xmlns="" val="5721501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>
        <p14:conveyor dir="l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68589" y="2348880"/>
            <a:ext cx="7404656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Участие </a:t>
            </a:r>
          </a:p>
          <a:p>
            <a:pPr algn="ctr"/>
            <a: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 сетевых проектах</a:t>
            </a:r>
            <a:endParaRPr lang="ru-RU" sz="6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205" b="9939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404664"/>
            <a:ext cx="2448272" cy="2639046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472699">
            <a:off x="5910559" y="669534"/>
            <a:ext cx="2942980" cy="187220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14952" y="4421080"/>
            <a:ext cx="2678673" cy="227687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54510" y="4790177"/>
            <a:ext cx="3791743" cy="1538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98342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>
        <p14:conveyor dir="l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/>
          <a:lstStyle/>
          <a:p>
            <a:pPr algn="ctr"/>
            <a:r>
              <a:rPr lang="ru-RU" dirty="0" smtClean="0"/>
              <a:t>Сетевой проект «Моя семья – моё богатство» – команда «Земляне», руководитель </a:t>
            </a:r>
            <a:r>
              <a:rPr lang="ru-RU" dirty="0" err="1" smtClean="0"/>
              <a:t>Вихерева</a:t>
            </a:r>
            <a:r>
              <a:rPr lang="ru-RU" dirty="0" smtClean="0"/>
              <a:t> Наталья Александровна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Проект «Вперед в прошлое» – </a:t>
            </a:r>
          </a:p>
          <a:p>
            <a:pPr algn="ctr">
              <a:buNone/>
            </a:pPr>
            <a:r>
              <a:rPr lang="ru-RU" dirty="0" smtClean="0"/>
              <a:t>команда 3 класса, руководитель </a:t>
            </a:r>
            <a:r>
              <a:rPr lang="ru-RU" dirty="0" err="1" smtClean="0"/>
              <a:t>Вихерева</a:t>
            </a:r>
            <a:r>
              <a:rPr lang="ru-RU" dirty="0" smtClean="0"/>
              <a:t> Наталья Александровна</a:t>
            </a:r>
          </a:p>
          <a:p>
            <a:pPr algn="ctr">
              <a:buNone/>
            </a:pPr>
            <a:r>
              <a:rPr lang="ru-RU" dirty="0" smtClean="0"/>
              <a:t>команда 2 класса , руководитель Алексеева Татьяна Александровна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85294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>
        <p14:conveyor dir="l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048672"/>
          </a:xfrm>
        </p:spPr>
        <p:txBody>
          <a:bodyPr/>
          <a:lstStyle/>
          <a:p>
            <a:pPr algn="ctr"/>
            <a:r>
              <a:rPr lang="ru-RU" dirty="0" err="1" smtClean="0"/>
              <a:t>Летописи.ру</a:t>
            </a:r>
            <a:r>
              <a:rPr lang="ru-RU" dirty="0" smtClean="0"/>
              <a:t> – проект</a:t>
            </a:r>
          </a:p>
          <a:p>
            <a:pPr algn="ctr">
              <a:buNone/>
            </a:pPr>
            <a:r>
              <a:rPr lang="ru-RU" dirty="0" smtClean="0"/>
              <a:t> «Моя </a:t>
            </a:r>
            <a:r>
              <a:rPr lang="ru-RU" dirty="0" err="1" smtClean="0"/>
              <a:t>КЛАССная</a:t>
            </a:r>
            <a:r>
              <a:rPr lang="ru-RU" dirty="0" smtClean="0"/>
              <a:t> семья 2012-2013» </a:t>
            </a:r>
          </a:p>
          <a:p>
            <a:pPr algn="ctr">
              <a:buNone/>
            </a:pPr>
            <a:r>
              <a:rPr lang="ru-RU" dirty="0" smtClean="0"/>
              <a:t>1Б, 1В, 2Д, 4Е, 6А, 6Г, 8Д, 9Д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/>
            <a:r>
              <a:rPr lang="ru-RU" dirty="0" smtClean="0"/>
              <a:t>Проект «Мы помним»</a:t>
            </a:r>
          </a:p>
          <a:p>
            <a:pPr algn="ctr">
              <a:buNone/>
            </a:pPr>
            <a:r>
              <a:rPr lang="ru-RU" dirty="0" smtClean="0"/>
              <a:t>Ученица 8Д класса </a:t>
            </a:r>
            <a:r>
              <a:rPr lang="ru-RU" dirty="0" err="1" smtClean="0"/>
              <a:t>Сизова</a:t>
            </a:r>
            <a:r>
              <a:rPr lang="ru-RU" dirty="0" smtClean="0"/>
              <a:t> Мария</a:t>
            </a:r>
          </a:p>
          <a:p>
            <a:pPr algn="ctr">
              <a:buNone/>
            </a:pPr>
            <a:r>
              <a:rPr lang="ru-RU" dirty="0" smtClean="0"/>
              <a:t>Ученица 8Д класса Хабибуллина </a:t>
            </a:r>
            <a:r>
              <a:rPr lang="ru-RU" dirty="0" err="1" smtClean="0"/>
              <a:t>Айгуль</a:t>
            </a:r>
            <a:endParaRPr lang="ru-RU" dirty="0" smtClean="0"/>
          </a:p>
          <a:p>
            <a:pPr algn="ctr">
              <a:buNone/>
            </a:pPr>
            <a:r>
              <a:rPr lang="ru-RU" dirty="0" smtClean="0"/>
              <a:t>Ученица 9Г класса Басаргина Светлана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57294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>
        <p14:conveyor dir="l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192" y="114823"/>
            <a:ext cx="8229600" cy="1802009"/>
          </a:xfrm>
        </p:spPr>
        <p:txBody>
          <a:bodyPr>
            <a:normAutofit fontScale="90000"/>
          </a:bodyPr>
          <a:lstStyle/>
          <a:p>
            <a:pPr algn="l"/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</a:rPr>
              <a:t>Обучающая олимпиада </a:t>
            </a:r>
            <a:b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</a:rPr>
              <a:t>по социальным сервисам </a:t>
            </a:r>
            <a:b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3200" b="1" i="1" dirty="0" smtClean="0">
                <a:solidFill>
                  <a:schemeClr val="accent1">
                    <a:lumMod val="75000"/>
                  </a:schemeClr>
                </a:solidFill>
              </a:rPr>
              <a:t>Web </a:t>
            </a:r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</a:rPr>
              <a:t>2.0</a:t>
            </a:r>
            <a:b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</a:rPr>
              <a:t>«Славься, Отечество наше свободное»</a:t>
            </a:r>
            <a:endParaRPr lang="ru-RU" sz="32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15622" y="435207"/>
            <a:ext cx="2037780" cy="1404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F:\2013_09_15\IMG_0001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437452" y="3242936"/>
            <a:ext cx="2500633" cy="3536175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76872"/>
            <a:ext cx="5522393" cy="3898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437452" y="2564904"/>
            <a:ext cx="2448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2 место</a:t>
            </a:r>
            <a:endParaRPr lang="ru-RU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3113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>
        <p14:conveyor dir="l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336704"/>
          </a:xfrm>
        </p:spPr>
        <p:txBody>
          <a:bodyPr/>
          <a:lstStyle/>
          <a:p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Долгосрочный сетевой проект </a:t>
            </a:r>
            <a:b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«Сетевое путешествие 2013» </a:t>
            </a:r>
          </a:p>
          <a:p>
            <a:endParaRPr lang="ru-RU" b="1" i="1" dirty="0">
              <a:solidFill>
                <a:srgbClr val="002060"/>
              </a:solidFill>
            </a:endParaRPr>
          </a:p>
          <a:p>
            <a:endParaRPr lang="ru-RU" b="1" i="1" dirty="0" smtClean="0">
              <a:solidFill>
                <a:srgbClr val="002060"/>
              </a:solidFill>
            </a:endParaRPr>
          </a:p>
          <a:p>
            <a:endParaRPr lang="ru-RU" b="1" i="1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Сетевой проект </a:t>
            </a:r>
          </a:p>
          <a:p>
            <a:pPr marL="0" indent="0" algn="ctr">
              <a:buNone/>
            </a:pP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«Татарстан – наш край родной, навек любимый»</a:t>
            </a:r>
          </a:p>
          <a:p>
            <a:endParaRPr lang="ru-RU" b="1" i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5185" y="1340768"/>
            <a:ext cx="8712968" cy="151387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4284298"/>
            <a:ext cx="2555776" cy="190884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10198" y="4654500"/>
            <a:ext cx="2862942" cy="214720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72031" y="4285652"/>
            <a:ext cx="2568678" cy="1926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41932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>
        <p14:conveyor dir="l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ru-RU" sz="6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3 этап – </a:t>
            </a:r>
            <a:endParaRPr lang="ru-RU" sz="60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marL="0" indent="0" algn="ctr">
              <a:buNone/>
            </a:pPr>
            <a:endParaRPr lang="ru-RU" sz="6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marL="0" indent="0" algn="ctr">
              <a:buNone/>
            </a:pPr>
            <a:r>
              <a:rPr lang="ru-RU" sz="6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распространение </a:t>
            </a:r>
            <a:r>
              <a:rPr lang="ru-RU" sz="6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опыта</a:t>
            </a:r>
          </a:p>
        </p:txBody>
      </p:sp>
    </p:spTree>
    <p:extLst>
      <p:ext uri="{BB962C8B-B14F-4D97-AF65-F5344CB8AC3E}">
        <p14:creationId xmlns:p14="http://schemas.microsoft.com/office/powerpoint/2010/main" xmlns="" val="23930370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>
        <p14:conveyor dir="l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336704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Районная конференция (ноябрь 2012 г.)</a:t>
            </a:r>
          </a:p>
          <a:p>
            <a:r>
              <a:rPr lang="ru-RU" dirty="0"/>
              <a:t>Сетевые активности для педагогов пилотных </a:t>
            </a:r>
            <a:r>
              <a:rPr lang="ru-RU" dirty="0" smtClean="0"/>
              <a:t>школ (март 2013 г.)</a:t>
            </a:r>
          </a:p>
          <a:p>
            <a:r>
              <a:rPr lang="ru-RU" dirty="0"/>
              <a:t>Республиканская образовательно-практическая </a:t>
            </a:r>
            <a:r>
              <a:rPr lang="ru-RU" dirty="0" smtClean="0"/>
              <a:t>онлайн </a:t>
            </a:r>
            <a:r>
              <a:rPr lang="ru-RU" dirty="0"/>
              <a:t>конференция</a:t>
            </a:r>
          </a:p>
          <a:p>
            <a:pPr marL="0" indent="0">
              <a:buNone/>
            </a:pPr>
            <a:r>
              <a:rPr lang="ru-RU" dirty="0" smtClean="0"/>
              <a:t>«</a:t>
            </a:r>
            <a:r>
              <a:rPr lang="ru-RU" dirty="0"/>
              <a:t>Современной школе: современного учителя</a:t>
            </a:r>
            <a:r>
              <a:rPr lang="ru-RU" dirty="0" smtClean="0"/>
              <a:t>» (апрель 2013 г.)</a:t>
            </a:r>
          </a:p>
          <a:p>
            <a:r>
              <a:rPr lang="ru-RU" dirty="0" smtClean="0"/>
              <a:t>Региональная конференция</a:t>
            </a:r>
            <a:r>
              <a:rPr lang="ru-RU" dirty="0"/>
              <a:t> «Мобильная среда обучения и современное образование</a:t>
            </a:r>
            <a:r>
              <a:rPr lang="ru-RU" dirty="0" smtClean="0"/>
              <a:t>» </a:t>
            </a:r>
          </a:p>
          <a:p>
            <a:pPr marL="0" indent="0">
              <a:buNone/>
            </a:pPr>
            <a:r>
              <a:rPr lang="ru-RU" dirty="0" smtClean="0"/>
              <a:t>(август 2013г.)</a:t>
            </a:r>
          </a:p>
          <a:p>
            <a:r>
              <a:rPr lang="ru-RU" dirty="0" smtClean="0"/>
              <a:t>Вторая Международная конференция «Электронное образование 2013» </a:t>
            </a:r>
          </a:p>
          <a:p>
            <a:pPr marL="0" indent="0">
              <a:buNone/>
            </a:pPr>
            <a:r>
              <a:rPr lang="ru-RU" dirty="0" smtClean="0"/>
              <a:t>(сентябрь 2013г.)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395302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>
        <p14:conveyor dir="l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44016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Участники пилотного проекта «Школы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Intel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в Республике Татарстан»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721218"/>
            <a:ext cx="8229600" cy="3876133"/>
          </a:xfrm>
        </p:spPr>
        <p:txBody>
          <a:bodyPr/>
          <a:lstStyle/>
          <a:p>
            <a:r>
              <a:rPr lang="ru-RU" sz="3600" dirty="0" smtClean="0">
                <a:solidFill>
                  <a:schemeClr val="tx2"/>
                </a:solidFill>
                <a:hlinkClick r:id="rId2" tooltip="Участие гимназии №102 г. Казани в соревновании пилотных школ"/>
              </a:rPr>
              <a:t>Гимназия №102 г. Казани</a:t>
            </a:r>
            <a:endParaRPr lang="ru-RU" sz="3600" dirty="0" smtClean="0">
              <a:solidFill>
                <a:schemeClr val="tx2"/>
              </a:solidFill>
              <a:hlinkClick r:id="rId3" tooltip="Участие лицея №2 г. Буинска в соревновании пилотных школ"/>
            </a:endParaRPr>
          </a:p>
          <a:p>
            <a:r>
              <a:rPr lang="ru-RU" sz="3600" dirty="0" smtClean="0">
                <a:solidFill>
                  <a:schemeClr val="tx2"/>
                </a:solidFill>
                <a:hlinkClick r:id="rId3" tooltip="Участие лицея №2 г. Буинска в соревновании пилотных школ"/>
              </a:rPr>
              <a:t>Лицей №2 г. Буинска</a:t>
            </a:r>
            <a:endParaRPr lang="ru-RU" sz="3600" dirty="0" smtClean="0">
              <a:solidFill>
                <a:schemeClr val="tx2"/>
              </a:solidFill>
            </a:endParaRPr>
          </a:p>
          <a:p>
            <a:r>
              <a:rPr lang="ru-RU" sz="3600" dirty="0" smtClean="0">
                <a:solidFill>
                  <a:schemeClr val="tx2"/>
                </a:solidFill>
                <a:hlinkClick r:id="rId4" tooltip="Страница активностей лицея № 2 г. Мамадыш сентябрь - декабрь 2012 г."/>
              </a:rPr>
              <a:t>Лицей №2 г. </a:t>
            </a:r>
            <a:r>
              <a:rPr lang="ru-RU" sz="3600" dirty="0" err="1" smtClean="0">
                <a:solidFill>
                  <a:schemeClr val="tx2"/>
                </a:solidFill>
                <a:hlinkClick r:id="rId4" tooltip="Страница активностей лицея № 2 г. Мамадыш сентябрь - декабрь 2012 г."/>
              </a:rPr>
              <a:t>Мамадыш</a:t>
            </a:r>
            <a:endParaRPr lang="ru-RU" sz="3600" dirty="0" smtClean="0">
              <a:solidFill>
                <a:schemeClr val="tx2"/>
              </a:solidFill>
            </a:endParaRPr>
          </a:p>
          <a:p>
            <a:r>
              <a:rPr lang="ru-RU" sz="3600" dirty="0" smtClean="0">
                <a:solidFill>
                  <a:schemeClr val="tx2"/>
                </a:solidFill>
                <a:hlinkClick r:id="rId5" tooltip="Страница активностей школы № 56 г. Набережные Челны сентябрь - декабрь 2012 г."/>
              </a:rPr>
              <a:t>Школа №56 г. Набережные Челны</a:t>
            </a:r>
            <a:endParaRPr lang="ru-RU" sz="3600" dirty="0" smtClean="0">
              <a:solidFill>
                <a:schemeClr val="tx2"/>
              </a:solidFill>
            </a:endParaRPr>
          </a:p>
          <a:p>
            <a:r>
              <a:rPr lang="ru-RU" sz="3600" u="sng" dirty="0" smtClean="0">
                <a:solidFill>
                  <a:schemeClr val="tx2"/>
                </a:solidFill>
                <a:hlinkClick r:id="rId6" tooltip="Участие школы № 16 г. Альметьевска в соревновании пилотных школ"/>
              </a:rPr>
              <a:t>Школа №16 г. Альметьевска</a:t>
            </a:r>
            <a:endParaRPr lang="ru-RU" sz="3600" dirty="0" smtClean="0">
              <a:solidFill>
                <a:schemeClr val="tx2"/>
              </a:solidFill>
            </a:endParaRP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Shape 115"/>
          <p:cNvSpPr/>
          <p:nvPr/>
        </p:nvSpPr>
        <p:spPr>
          <a:xfrm>
            <a:off x="6155587" y="1844824"/>
            <a:ext cx="2575532" cy="2472871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xmlns="" val="35048950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>
        <p14:conveyor dir="l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1926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Республиканский конкурс 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«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Учитель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XXI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века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», 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номинация  «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Методическая разработка урока , реализованного в образовательной модели «1 ученик – 1 компьютер»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2 место</a:t>
            </a:r>
            <a:r>
              <a:rPr lang="ru-RU" dirty="0" smtClean="0"/>
              <a:t> – Басаргина Ольга Владимировна, учитель начальных классов МБОУ "Гимназия № 102" г. Казани с методической разработкой урока 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hlinkClick r:id="rId2"/>
              </a:rPr>
              <a:t>«Какие бывают животные», окружающий мир, 1 класс</a:t>
            </a: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62030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>
        <p14:conveyor dir="l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Обучение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учителей-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тьюторов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4997152"/>
          </a:xfrm>
        </p:spPr>
        <p:txBody>
          <a:bodyPr>
            <a:normAutofit fontScale="92500" lnSpcReduction="20000"/>
          </a:bodyPr>
          <a:lstStyle/>
          <a:p>
            <a:r>
              <a:rPr lang="ru-RU" sz="3500" dirty="0" err="1" smtClean="0"/>
              <a:t>Вихерева</a:t>
            </a:r>
            <a:r>
              <a:rPr lang="ru-RU" sz="3500" dirty="0" smtClean="0"/>
              <a:t> Н.А. («Учимся с</a:t>
            </a:r>
            <a:r>
              <a:rPr lang="en-US" sz="3500" dirty="0" smtClean="0"/>
              <a:t> Intel</a:t>
            </a:r>
            <a:r>
              <a:rPr lang="ru-RU" sz="3500" dirty="0" smtClean="0"/>
              <a:t>», Образовательная модель «1 ученик: 1 компьютер») </a:t>
            </a:r>
          </a:p>
          <a:p>
            <a:r>
              <a:rPr lang="ru-RU" sz="3500" dirty="0" smtClean="0"/>
              <a:t>Алексеева И.И. («Учимся с</a:t>
            </a:r>
            <a:r>
              <a:rPr lang="en-US" sz="3500" dirty="0" smtClean="0"/>
              <a:t> Intel</a:t>
            </a:r>
            <a:r>
              <a:rPr lang="ru-RU" sz="3500" dirty="0" smtClean="0"/>
              <a:t>») </a:t>
            </a:r>
          </a:p>
          <a:p>
            <a:r>
              <a:rPr lang="ru-RU" sz="3500" dirty="0" smtClean="0"/>
              <a:t>Басаргина О.В. («Учимся с</a:t>
            </a:r>
            <a:r>
              <a:rPr lang="en-US" sz="3500" dirty="0" smtClean="0"/>
              <a:t> Intel</a:t>
            </a:r>
            <a:r>
              <a:rPr lang="ru-RU" sz="3500" dirty="0" smtClean="0"/>
              <a:t>», Образовательная модель «1 ученик: 1 компьютер») </a:t>
            </a:r>
          </a:p>
          <a:p>
            <a:r>
              <a:rPr lang="ru-RU" sz="3500" dirty="0" smtClean="0"/>
              <a:t>Черепанов Е.А. (Образовательная модель «1 ученик: 1 компьютер»)</a:t>
            </a:r>
          </a:p>
          <a:p>
            <a:r>
              <a:rPr lang="ru-RU" sz="3500" dirty="0" err="1" smtClean="0"/>
              <a:t>Низамутдинова</a:t>
            </a:r>
            <a:r>
              <a:rPr lang="ru-RU" sz="3500" dirty="0" smtClean="0"/>
              <a:t> Г.Г. («Учимся с</a:t>
            </a:r>
            <a:r>
              <a:rPr lang="en-US" sz="3500" dirty="0" smtClean="0"/>
              <a:t> Intel</a:t>
            </a:r>
            <a:r>
              <a:rPr lang="ru-RU" sz="3500" dirty="0" smtClean="0"/>
              <a:t>», «Обучение для будущего»)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44387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>
        <p14:conveyor dir="l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Летняя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профильная смена «Цифровой лагерь: территория открытий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»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16016" y="2348880"/>
            <a:ext cx="3970784" cy="416234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 </a:t>
            </a:r>
            <a:r>
              <a:rPr lang="ru-RU" sz="3600" dirty="0" smtClean="0"/>
              <a:t>Проведена на базе детского оздоровительного компьютерного лагеря «</a:t>
            </a:r>
            <a:r>
              <a:rPr lang="ru-RU" sz="3600" dirty="0" err="1" smtClean="0"/>
              <a:t>Байтик</a:t>
            </a:r>
            <a:r>
              <a:rPr lang="ru-RU" dirty="0" smtClean="0"/>
              <a:t>»</a:t>
            </a:r>
          </a:p>
          <a:p>
            <a:pPr marL="0" indent="0" algn="ctr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2636912"/>
            <a:ext cx="3716366" cy="319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842782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>
        <p14:conveyor dir="l"/>
      </p:transition>
    </mc:Choice>
    <mc:Fallback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Достигнуты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следующие результаты: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08720"/>
            <a:ext cx="8784976" cy="576064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ru-RU" dirty="0"/>
          </a:p>
          <a:p>
            <a:r>
              <a:rPr lang="ru-RU" sz="4000" dirty="0"/>
              <a:t>ИКТ внедрены в практику преподавания всех учебных предметов и учебно-воспитательный процесс школ;</a:t>
            </a:r>
          </a:p>
          <a:p>
            <a:r>
              <a:rPr lang="ru-RU" sz="4000" dirty="0"/>
              <a:t>учителя освоили технологию организации проектной деятельности на основе ИКТ и,  используя модель «1 ученик - 1 компьютер», обеспечивают индивидуальные образовательные траектории и критерии оценки для большей части учащихся;</a:t>
            </a:r>
          </a:p>
          <a:p>
            <a:r>
              <a:rPr lang="ru-RU" sz="4000" dirty="0"/>
              <a:t>создана творческая сетевая среда для совместной работы педагогов и школьников, в которой учащиеся получили начальные навыки сотрудничества, командной работы;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47771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>
        <p14:conveyor dir="l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Достигнуты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следующие результаты: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08720"/>
            <a:ext cx="8784976" cy="576064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ru-RU" dirty="0"/>
          </a:p>
          <a:p>
            <a:r>
              <a:rPr lang="ru-RU" sz="4000" dirty="0" smtClean="0"/>
              <a:t>школьники овладели умениями и навыками работы с различными источниками информации, ИКТ, сетевыми ресурсами;</a:t>
            </a:r>
          </a:p>
          <a:p>
            <a:r>
              <a:rPr lang="ru-RU" sz="4000" dirty="0" smtClean="0"/>
              <a:t>школьники пополнили свое портфолио учебных достижений творческими и проектными работами из различных предметных областей;</a:t>
            </a:r>
          </a:p>
          <a:p>
            <a:r>
              <a:rPr lang="ru-RU" sz="4000" dirty="0" smtClean="0"/>
              <a:t>родители получили возможность стать активными участниками образовательного процесса и использовать возможности открытой образовательной среды.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771212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>
        <p14:conveyor dir="l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9872" y="274638"/>
            <a:ext cx="5544616" cy="6034682"/>
          </a:xfrm>
        </p:spPr>
        <p:txBody>
          <a:bodyPr>
            <a:normAutofit/>
          </a:bodyPr>
          <a:lstStyle/>
          <a:p>
            <a:r>
              <a:rPr lang="ru-RU" sz="4800" b="1" i="1" dirty="0" err="1" smtClean="0">
                <a:solidFill>
                  <a:schemeClr val="accent1">
                    <a:lumMod val="75000"/>
                  </a:schemeClr>
                </a:solidFill>
              </a:rPr>
              <a:t>ИнтеВики</a:t>
            </a:r>
            <a:r>
              <a:rPr lang="ru-RU" sz="4800" b="1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br>
              <a:rPr lang="ru-RU" sz="4800" b="1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4800" b="1" i="1" dirty="0" smtClean="0">
                <a:solidFill>
                  <a:schemeClr val="accent1">
                    <a:lumMod val="75000"/>
                  </a:schemeClr>
                </a:solidFill>
              </a:rPr>
              <a:t>Республика Татарстан</a:t>
            </a:r>
            <a:br>
              <a:rPr lang="ru-RU" sz="4800" b="1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4800" b="1" i="1" dirty="0" smtClean="0">
                <a:solidFill>
                  <a:srgbClr val="002060"/>
                </a:solidFill>
              </a:rPr>
              <a:t>(</a:t>
            </a:r>
            <a:r>
              <a:rPr lang="en-US" sz="4000" b="1" i="1" dirty="0" smtClean="0">
                <a:solidFill>
                  <a:srgbClr val="002060"/>
                </a:solidFill>
                <a:hlinkClick r:id="rId2"/>
              </a:rPr>
              <a:t>http</a:t>
            </a:r>
            <a:r>
              <a:rPr lang="en-US" sz="4000" b="1" i="1" dirty="0">
                <a:solidFill>
                  <a:srgbClr val="002060"/>
                </a:solidFill>
                <a:hlinkClick r:id="rId2"/>
              </a:rPr>
              <a:t>://</a:t>
            </a:r>
            <a:r>
              <a:rPr lang="en-US" sz="4000" b="1" i="1" dirty="0" smtClean="0">
                <a:solidFill>
                  <a:srgbClr val="002060"/>
                </a:solidFill>
                <a:hlinkClick r:id="rId2"/>
              </a:rPr>
              <a:t>rtwiki.iteach.ru</a:t>
            </a:r>
            <a:r>
              <a:rPr lang="ru-RU" sz="4000" b="1" i="1" dirty="0" smtClean="0">
                <a:solidFill>
                  <a:srgbClr val="002060"/>
                </a:solidFill>
              </a:rPr>
              <a:t>)</a:t>
            </a:r>
            <a:br>
              <a:rPr lang="ru-RU" sz="4000" b="1" i="1" dirty="0" smtClean="0">
                <a:solidFill>
                  <a:srgbClr val="002060"/>
                </a:solidFill>
              </a:rPr>
            </a:br>
            <a:r>
              <a:rPr lang="ru-RU" sz="4000" b="1" i="1" dirty="0" smtClean="0">
                <a:solidFill>
                  <a:srgbClr val="002060"/>
                </a:solidFill>
              </a:rPr>
              <a:t/>
            </a:r>
            <a:br>
              <a:rPr lang="ru-RU" sz="4000" b="1" i="1" dirty="0" smtClean="0">
                <a:solidFill>
                  <a:srgbClr val="002060"/>
                </a:solidFill>
              </a:rPr>
            </a:br>
            <a:r>
              <a:rPr lang="ru-RU" sz="4800" b="1" i="1" dirty="0" smtClean="0">
                <a:solidFill>
                  <a:schemeClr val="accent1">
                    <a:lumMod val="75000"/>
                  </a:schemeClr>
                </a:solidFill>
              </a:rPr>
              <a:t>Образовательная Галактика </a:t>
            </a:r>
            <a:r>
              <a:rPr lang="en-US" sz="4800" b="1" i="1" dirty="0" smtClean="0">
                <a:solidFill>
                  <a:schemeClr val="accent1">
                    <a:lumMod val="75000"/>
                  </a:schemeClr>
                </a:solidFill>
              </a:rPr>
              <a:t>Intel</a:t>
            </a:r>
            <a:endParaRPr lang="ru-RU" sz="48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404664"/>
            <a:ext cx="2540802" cy="368938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0530" y="4581128"/>
            <a:ext cx="3346687" cy="1597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920365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>
        <p14:conveyor dir="l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Цель пилотного  проекта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84576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ru-RU" dirty="0" smtClean="0"/>
              <a:t>ускорения процесса внедрения существующих ИКТ и образовательных технологий и их эффективного применения</a:t>
            </a:r>
          </a:p>
          <a:p>
            <a:pPr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ru-RU" dirty="0" smtClean="0"/>
              <a:t> повышения качества образования</a:t>
            </a:r>
          </a:p>
          <a:p>
            <a:pPr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ru-RU" dirty="0" smtClean="0"/>
              <a:t> профессионального развития педагогических кадров</a:t>
            </a:r>
          </a:p>
          <a:p>
            <a:pPr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ru-RU" dirty="0" smtClean="0"/>
              <a:t> формирования у учащихся и педагогов умений и навыков XXI века</a:t>
            </a:r>
          </a:p>
          <a:p>
            <a:pPr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ru-RU" dirty="0"/>
              <a:t>распространение опыта </a:t>
            </a:r>
            <a:endParaRPr lang="ru-RU" dirty="0" smtClean="0"/>
          </a:p>
          <a:p>
            <a:pPr>
              <a:lnSpc>
                <a:spcPct val="160000"/>
              </a:lnSpc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05844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>
        <p14:conveyor dir="l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33252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Задачи проекта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400600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Обучение учителей организации проектной учебной деятельности на основе ИКТ с учащимися</a:t>
            </a:r>
          </a:p>
          <a:p>
            <a:pPr lvl="0"/>
            <a:r>
              <a:rPr lang="ru-RU" dirty="0"/>
              <a:t>Запуск модели обучения “1 ученик : 1 компьютер” на уровне </a:t>
            </a:r>
            <a:r>
              <a:rPr lang="ru-RU" dirty="0" smtClean="0"/>
              <a:t>школы</a:t>
            </a:r>
            <a:endParaRPr lang="ru-RU" dirty="0"/>
          </a:p>
          <a:p>
            <a:pPr lvl="0"/>
            <a:r>
              <a:rPr lang="ru-RU" dirty="0"/>
              <a:t>Вовлечение в проектную деятельность учащихся всех возрастов</a:t>
            </a:r>
          </a:p>
          <a:p>
            <a:pPr lvl="0"/>
            <a:r>
              <a:rPr lang="ru-RU" dirty="0" smtClean="0"/>
              <a:t>Выявление </a:t>
            </a:r>
            <a:r>
              <a:rPr lang="ru-RU" dirty="0"/>
              <a:t>потенциальных </a:t>
            </a:r>
            <a:r>
              <a:rPr lang="ru-RU" dirty="0" err="1"/>
              <a:t>тьюторов</a:t>
            </a:r>
            <a:r>
              <a:rPr lang="ru-RU" dirty="0"/>
              <a:t> </a:t>
            </a:r>
            <a:r>
              <a:rPr lang="ru-RU" dirty="0" smtClean="0"/>
              <a:t>(кураторов) для </a:t>
            </a:r>
            <a:r>
              <a:rPr lang="ru-RU" dirty="0"/>
              <a:t>обучения учителей района по программам </a:t>
            </a:r>
            <a:r>
              <a:rPr lang="ru-RU" dirty="0" err="1"/>
              <a:t>Intel</a:t>
            </a:r>
            <a:r>
              <a:rPr lang="ru-RU" dirty="0"/>
              <a:t> в будущем</a:t>
            </a:r>
          </a:p>
          <a:p>
            <a:pPr lvl="0"/>
            <a:r>
              <a:rPr lang="ru-RU" dirty="0"/>
              <a:t>Создание историй успеха</a:t>
            </a:r>
          </a:p>
        </p:txBody>
      </p:sp>
    </p:spTree>
    <p:extLst>
      <p:ext uri="{BB962C8B-B14F-4D97-AF65-F5344CB8AC3E}">
        <p14:creationId xmlns:p14="http://schemas.microsoft.com/office/powerpoint/2010/main" xmlns="" val="16863259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>
        <p14:conveyor dir="l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Материально-техническая база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0309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000" dirty="0" smtClean="0"/>
              <a:t>19 комплектов мобильных классов</a:t>
            </a:r>
            <a:endParaRPr lang="ru-RU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815271" y="2615046"/>
            <a:ext cx="40447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начальная школа </a:t>
            </a:r>
          </a:p>
          <a:p>
            <a:r>
              <a:rPr lang="ru-RU" sz="3200" dirty="0" smtClean="0"/>
              <a:t>(8 комплектов) </a:t>
            </a:r>
            <a:endParaRPr lang="ru-RU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3991389" y="3713776"/>
            <a:ext cx="3600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с</a:t>
            </a:r>
            <a:r>
              <a:rPr lang="ru-RU" sz="3200" dirty="0" smtClean="0"/>
              <a:t>реднее звено  </a:t>
            </a:r>
          </a:p>
          <a:p>
            <a:r>
              <a:rPr lang="ru-RU" sz="3200" dirty="0" smtClean="0"/>
              <a:t>(6 комплектов)</a:t>
            </a:r>
            <a:endParaRPr lang="ru-RU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5319209" y="5289938"/>
            <a:ext cx="32403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старшее звено </a:t>
            </a:r>
          </a:p>
          <a:p>
            <a:r>
              <a:rPr lang="ru-RU" sz="3200" dirty="0" smtClean="0"/>
              <a:t>(5 комплектов)</a:t>
            </a: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2504" b="96959" l="1201" r="100000"/>
                    </a14:imgEffect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39389" y="2517825"/>
            <a:ext cx="1810026" cy="173551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0" b="96000" l="125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7277" y="3713776"/>
            <a:ext cx="4203098" cy="3152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772598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>
        <p14:conveyor dir="l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692697"/>
            <a:ext cx="6408712" cy="4608512"/>
          </a:xfrm>
        </p:spPr>
        <p:txBody>
          <a:bodyPr>
            <a:normAutofit fontScale="92500" lnSpcReduction="1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ru-RU" sz="6000" b="1" cap="all" dirty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1 этап -  </a:t>
            </a:r>
          </a:p>
          <a:p>
            <a:pPr marL="0" indent="0" algn="ctr">
              <a:buNone/>
            </a:pPr>
            <a:endParaRPr lang="ru-RU" sz="6000" b="1" cap="all" dirty="0">
              <a:ln w="0"/>
              <a:solidFill>
                <a:schemeClr val="tx2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pPr marL="0" indent="0" algn="ctr">
              <a:buNone/>
            </a:pPr>
            <a:r>
              <a:rPr lang="ru-RU" sz="6000" b="1" cap="all" dirty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масштабное </a:t>
            </a:r>
          </a:p>
          <a:p>
            <a:pPr marL="0" indent="0" algn="ctr">
              <a:buNone/>
            </a:pPr>
            <a:r>
              <a:rPr lang="ru-RU" sz="6000" b="1" cap="all" dirty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обучение педагогов</a:t>
            </a:r>
          </a:p>
          <a:p>
            <a:pPr marL="0" indent="0" algn="ctr">
              <a:buNone/>
            </a:pPr>
            <a:endParaRPr lang="ru-RU" sz="6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40505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>
        <p14:conveyor dir="l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332656"/>
            <a:ext cx="8507288" cy="6048672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Очный тренинг </a:t>
            </a:r>
            <a:r>
              <a:rPr lang="ru-RU" sz="3600" dirty="0"/>
              <a:t>по </a:t>
            </a:r>
            <a:r>
              <a:rPr lang="ru-RU" sz="3600" dirty="0" smtClean="0"/>
              <a:t>программе </a:t>
            </a:r>
            <a:r>
              <a:rPr lang="ru-RU" sz="3600" dirty="0" err="1"/>
              <a:t>Intel</a:t>
            </a:r>
            <a:r>
              <a:rPr lang="ru-RU" sz="3600" dirty="0"/>
              <a:t>® «Обучение для будущего</a:t>
            </a:r>
            <a:r>
              <a:rPr lang="ru-RU" sz="3600" dirty="0" smtClean="0"/>
              <a:t>» -  </a:t>
            </a: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49 учителей</a:t>
            </a:r>
          </a:p>
          <a:p>
            <a:r>
              <a:rPr lang="ru-RU" sz="3600" dirty="0" smtClean="0"/>
              <a:t>Очный тренинг по программе «Учимся </a:t>
            </a:r>
            <a:r>
              <a:rPr lang="ru-RU" sz="3600" dirty="0"/>
              <a:t>с </a:t>
            </a:r>
            <a:r>
              <a:rPr lang="ru-RU" sz="3600" dirty="0" err="1"/>
              <a:t>Intel</a:t>
            </a:r>
            <a:r>
              <a:rPr lang="ru-RU" sz="3600" dirty="0" smtClean="0"/>
              <a:t>®» - </a:t>
            </a: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16 учителей </a:t>
            </a:r>
          </a:p>
          <a:p>
            <a:r>
              <a:rPr lang="ru-RU" sz="3600" dirty="0" smtClean="0"/>
              <a:t>Очный тренинг по программе «Образовательная </a:t>
            </a:r>
            <a:r>
              <a:rPr lang="ru-RU" sz="3600" dirty="0"/>
              <a:t>среда 1 ученик : 1 компьютер</a:t>
            </a:r>
            <a:r>
              <a:rPr lang="ru-RU" sz="3600" dirty="0" smtClean="0"/>
              <a:t>» - </a:t>
            </a: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42 учителя</a:t>
            </a:r>
          </a:p>
          <a:p>
            <a:r>
              <a:rPr lang="ru-RU" sz="3600" dirty="0" smtClean="0"/>
              <a:t>Дистанционные тематические тренинги из серии «Элементы» - </a:t>
            </a: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49 учителей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33033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>
        <p14:conveyor dir="l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ru-RU" sz="6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2 этап –</a:t>
            </a:r>
          </a:p>
          <a:p>
            <a:pPr marL="0" indent="0" algn="ctr">
              <a:buNone/>
            </a:pPr>
            <a:endParaRPr lang="ru-RU" sz="60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marL="0" indent="0" algn="ctr">
              <a:buNone/>
            </a:pPr>
            <a:r>
              <a:rPr lang="ru-RU" sz="6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внедрение образовательных программ </a:t>
            </a:r>
            <a:r>
              <a:rPr lang="en-US" sz="6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Intel</a:t>
            </a:r>
            <a:endParaRPr lang="ru-RU" sz="6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86916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>
        <p14:conveyor dir="l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276</TotalTime>
  <Words>1017</Words>
  <Application>Microsoft Office PowerPoint</Application>
  <PresentationFormat>Экран (4:3)</PresentationFormat>
  <Paragraphs>167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Тема Office</vt:lpstr>
      <vt:lpstr>Слайд 1</vt:lpstr>
      <vt:lpstr>Пилотный проект «Школы Интел  в Республике Татарстан</vt:lpstr>
      <vt:lpstr>Участники пилотного проекта «Школы Intel в Республике Татарстан»</vt:lpstr>
      <vt:lpstr>Цель пилотного  проекта</vt:lpstr>
      <vt:lpstr>Задачи проекта</vt:lpstr>
      <vt:lpstr>Материально-техническая база</vt:lpstr>
      <vt:lpstr>Слайд 7</vt:lpstr>
      <vt:lpstr>Слайд 8</vt:lpstr>
      <vt:lpstr>Слайд 9</vt:lpstr>
      <vt:lpstr>Модель  обучения  «1 ученик : 1 компьютер» </vt:lpstr>
      <vt:lpstr>Модель  обучения «1 ученик : 1 компьютер» </vt:lpstr>
      <vt:lpstr>Урок вне стен школы</vt:lpstr>
      <vt:lpstr>Обучение учащихся по образовательному курсу «Технологии и местное сообщество» программы «Учимся с Intel»</vt:lpstr>
      <vt:lpstr>Цель программы</vt:lpstr>
      <vt:lpstr>Информационные технологии</vt:lpstr>
      <vt:lpstr>Слайд 16</vt:lpstr>
      <vt:lpstr>Слайд 17</vt:lpstr>
      <vt:lpstr>Слайд 18</vt:lpstr>
      <vt:lpstr>Слайд 19</vt:lpstr>
      <vt:lpstr>Проектная деятельность </vt:lpstr>
      <vt:lpstr>Учебные  проекты</vt:lpstr>
      <vt:lpstr>Слайд 22</vt:lpstr>
      <vt:lpstr>Слайд 23</vt:lpstr>
      <vt:lpstr>Слайд 24</vt:lpstr>
      <vt:lpstr>Слайд 25</vt:lpstr>
      <vt:lpstr>Обучающая олимпиада  по социальным сервисам  Web 2.0 «Славься, Отечество наше свободное»</vt:lpstr>
      <vt:lpstr>Слайд 27</vt:lpstr>
      <vt:lpstr>Слайд 28</vt:lpstr>
      <vt:lpstr>Слайд 29</vt:lpstr>
      <vt:lpstr>Слайд 30</vt:lpstr>
      <vt:lpstr>Обучение учителей-тьюторов</vt:lpstr>
      <vt:lpstr>Летняя профильная смена «Цифровой лагерь: территория открытий»</vt:lpstr>
      <vt:lpstr>Достигнуты следующие результаты: </vt:lpstr>
      <vt:lpstr>Достигнуты следующие результаты: </vt:lpstr>
      <vt:lpstr>ИнтеВики  Республика Татарстан (http://rtwiki.iteach.ru)  Образовательная Галактика Intel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</dc:creator>
  <cp:lastModifiedBy>Olga</cp:lastModifiedBy>
  <cp:revision>37</cp:revision>
  <dcterms:created xsi:type="dcterms:W3CDTF">2013-09-22T14:35:56Z</dcterms:created>
  <dcterms:modified xsi:type="dcterms:W3CDTF">2013-09-23T03:40:15Z</dcterms:modified>
</cp:coreProperties>
</file>